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67" r:id="rId5"/>
    <p:sldId id="268" r:id="rId6"/>
    <p:sldId id="264" r:id="rId7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62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E:\GOBERNACI&#211;N\2018\Febrero\Informes%20Satisfacci&#243;n%20-%20Jorge%20Londo&#241;o\Cuarto%20trimestre%202017\Informe%20Medici&#243;n%20de%20la%20satisfacci&#243;n%20en%20respuestas%20de%20PQRSD%20Cuarto%20Trimestre%20201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E:\GOBERNACI&#211;N\2018\Febrero\Informes%20Satisfacci&#243;n%20-%20Jorge%20Londo&#241;o\Cuarto%20trimestre%202017\Informe%20Medici&#243;n%20de%20la%20satisfacci&#243;n%20en%20respuestas%20de%20PQRSD%20Cuarto%20Trimestre%202017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E:\GOBERNACI&#211;N\2018\Febrero\Informes%20Satisfacci&#243;n%20-%20Jorge%20Londo&#241;o\Cuarto%20trimestre%202017\Informe%20Medici&#243;n%20de%20la%20satisfacci&#243;n%20en%20respuestas%20de%20PQRSD%20Cuarto%20Trimestre%202017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E:\GOBERNACI&#211;N\2018\Febrero\Informes%20Satisfacci&#243;n%20-%20Jorge%20Londo&#241;o\Cuarto%20trimestre%202017\Informe%20Medici&#243;n%20de%20la%20satisfacci&#243;n%20en%20respuestas%20de%20PQRSD%20Cuarto%20Trimestre%202017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1.    ¿Obtuvo respuesta frente a su petición, queja, reclamo o Sugerencia?</a:t>
            </a:r>
          </a:p>
        </c:rich>
      </c:tx>
      <c:layout>
        <c:manualLayout>
          <c:xMode val="edge"/>
          <c:yMode val="edge"/>
          <c:x val="9.6573503886021067E-2"/>
          <c:y val="2.138364652798614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Encuesta!$C$8</c:f>
              <c:strCache>
                <c:ptCount val="1"/>
                <c:pt idx="0">
                  <c:v>1.    ¿Obtuvo respuesta frente a su petición, queja, reclamo o Sugerencia?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Encuesta!$C$11:$C$12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Encuesta!$D$11:$D$12</c:f>
              <c:numCache>
                <c:formatCode>General</c:formatCode>
                <c:ptCount val="2"/>
                <c:pt idx="0">
                  <c:v>176</c:v>
                </c:pt>
                <c:pt idx="1">
                  <c:v>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09-48E2-B7E4-F4061F49A78F}"/>
            </c:ext>
          </c:extLst>
        </c:ser>
        <c:ser>
          <c:idx val="1"/>
          <c:order val="1"/>
          <c:tx>
            <c:strRef>
              <c:f>Encuesta!$E$10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cat>
            <c:strRef>
              <c:f>Encuesta!$C$11:$C$12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Encuesta!$E$11:$E$13</c:f>
              <c:numCache>
                <c:formatCode>0%</c:formatCode>
                <c:ptCount val="3"/>
                <c:pt idx="0">
                  <c:v>0.6717557251908397</c:v>
                </c:pt>
                <c:pt idx="1">
                  <c:v>0.3282442748091603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09-48E2-B7E4-F4061F49A7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83367121955826851"/>
          <c:y val="0.44135871540557831"/>
          <c:w val="0.10139127626437648"/>
          <c:h val="0.1546714512154835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2. ¿Considera que se le dio respuesta a su petición en tiempo oportuno?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Encuesta!$C$27</c:f>
              <c:strCache>
                <c:ptCount val="1"/>
                <c:pt idx="0">
                  <c:v>2. ¿Considera que se le dio respuesta a su petición en tiempo oportuno?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Encuesta!$C$30:$C$31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Encuesta!$D$30:$D$31</c:f>
              <c:numCache>
                <c:formatCode>General</c:formatCode>
                <c:ptCount val="2"/>
                <c:pt idx="0">
                  <c:v>143</c:v>
                </c:pt>
                <c:pt idx="1">
                  <c:v>119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771-4CDB-A4D6-F9A12E3B9C1D}"/>
            </c:ext>
          </c:extLst>
        </c:ser>
        <c:ser>
          <c:idx val="1"/>
          <c:order val="1"/>
          <c:tx>
            <c:strRef>
              <c:f>Encuesta!$E$29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dPt>
          <c:cat>
            <c:strRef>
              <c:f>Encuesta!$C$30:$C$31</c:f>
              <c:strCache>
                <c:ptCount val="2"/>
                <c:pt idx="0">
                  <c:v>SI</c:v>
                </c:pt>
                <c:pt idx="1">
                  <c:v>NO</c:v>
                </c:pt>
              </c:strCache>
            </c:strRef>
          </c:cat>
          <c:val>
            <c:numRef>
              <c:f>Encuesta!$E$30:$E$32</c:f>
              <c:numCache>
                <c:formatCode>0%</c:formatCode>
                <c:ptCount val="3"/>
                <c:pt idx="0">
                  <c:v>0.54580152671755722</c:v>
                </c:pt>
                <c:pt idx="1">
                  <c:v>0.45419847328244273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771-4CDB-A4D6-F9A12E3B9C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76185266408412722"/>
          <c:y val="0.55490356009529451"/>
          <c:w val="8.9415921194367129E-2"/>
          <c:h val="0.1744910554082592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s-MX" dirty="0">
                <a:solidFill>
                  <a:schemeClr val="bg1">
                    <a:lumMod val="50000"/>
                  </a:schemeClr>
                </a:solidFill>
              </a:rPr>
              <a:t>3. ¿Considera que la explicación por parte del Servidor acerca de su duda o Solicitud fue clara y precisa? Como la califica</a:t>
            </a:r>
          </a:p>
        </c:rich>
      </c:tx>
      <c:layout>
        <c:manualLayout>
          <c:xMode val="edge"/>
          <c:yMode val="edge"/>
          <c:x val="9.6889142975006781E-2"/>
          <c:y val="2.700556165720586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Encuesta!$C$45</c:f>
              <c:strCache>
                <c:ptCount val="1"/>
                <c:pt idx="0">
                  <c:v>3. ¿Considera que la explicación por parte del Servidor acerca de su duda o Solicitud fue clara y precisa? Como la califica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Encuesta!$C$48:$C$50</c:f>
              <c:strCache>
                <c:ptCount val="3"/>
                <c:pt idx="0">
                  <c:v>SI</c:v>
                </c:pt>
                <c:pt idx="1">
                  <c:v>NO </c:v>
                </c:pt>
                <c:pt idx="2">
                  <c:v>TOTAL</c:v>
                </c:pt>
              </c:strCache>
            </c:strRef>
          </c:cat>
          <c:val>
            <c:numRef>
              <c:f>Encuesta!$D$48:$D$49</c:f>
              <c:numCache>
                <c:formatCode>General</c:formatCode>
                <c:ptCount val="2"/>
                <c:pt idx="0">
                  <c:v>143</c:v>
                </c:pt>
                <c:pt idx="1">
                  <c:v>118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D8-4E39-95FE-E24C1CE2C59C}"/>
            </c:ext>
          </c:extLst>
        </c:ser>
        <c:ser>
          <c:idx val="1"/>
          <c:order val="1"/>
          <c:tx>
            <c:strRef>
              <c:f>Encuesta!$E$29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Encuesta!$C$48:$C$50</c:f>
              <c:strCache>
                <c:ptCount val="3"/>
                <c:pt idx="0">
                  <c:v>SI</c:v>
                </c:pt>
                <c:pt idx="1">
                  <c:v>NO </c:v>
                </c:pt>
                <c:pt idx="2">
                  <c:v>TOTAL</c:v>
                </c:pt>
              </c:strCache>
            </c:strRef>
          </c:cat>
          <c:val>
            <c:numRef>
              <c:f>Encuesta!$E$30:$E$32</c:f>
              <c:numCache>
                <c:formatCode>0%</c:formatCode>
                <c:ptCount val="3"/>
                <c:pt idx="0">
                  <c:v>0.54580152671755722</c:v>
                </c:pt>
                <c:pt idx="1">
                  <c:v>0.45419847328244273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D8-4E39-95FE-E24C1CE2C5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egendEntry>
        <c:idx val="2"/>
        <c:delete val="1"/>
      </c:legendEntry>
      <c:layout>
        <c:manualLayout>
          <c:xMode val="edge"/>
          <c:yMode val="edge"/>
          <c:x val="0.75760561088704603"/>
          <c:y val="0.63667986111627939"/>
          <c:w val="8.9887778020823497E-2"/>
          <c:h val="0.16277974412761936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Calificación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c:rich>
      </c:tx>
      <c:layout>
        <c:manualLayout>
          <c:xMode val="edge"/>
          <c:yMode val="edge"/>
          <c:x val="0.39648886597557459"/>
          <c:y val="7.870370370370370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8496990733836763"/>
          <c:y val="0.30599044911052786"/>
          <c:w val="0.33304702537182851"/>
          <c:h val="0.55507837561971418"/>
        </c:manualLayout>
      </c:layout>
      <c:pieChart>
        <c:varyColors val="1"/>
        <c:ser>
          <c:idx val="0"/>
          <c:order val="0"/>
          <c:tx>
            <c:strRef>
              <c:f>Encuesta!$I$47</c:f>
              <c:strCache>
                <c:ptCount val="1"/>
                <c:pt idx="0">
                  <c:v>CALIFICACIÓN</c:v>
                </c:pt>
              </c:strCache>
            </c:strRef>
          </c:tx>
          <c:explosion val="8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Encuesta!$H$48:$H$50</c:f>
              <c:strCache>
                <c:ptCount val="3"/>
                <c:pt idx="0">
                  <c:v>BUENA</c:v>
                </c:pt>
                <c:pt idx="1">
                  <c:v>REGULAR</c:v>
                </c:pt>
                <c:pt idx="2">
                  <c:v>MALA</c:v>
                </c:pt>
              </c:strCache>
            </c:strRef>
          </c:cat>
          <c:val>
            <c:numRef>
              <c:f>Encuesta!$I$48:$I$50</c:f>
              <c:numCache>
                <c:formatCode>General</c:formatCode>
                <c:ptCount val="3"/>
                <c:pt idx="0">
                  <c:v>121</c:v>
                </c:pt>
                <c:pt idx="1">
                  <c:v>52</c:v>
                </c:pt>
                <c:pt idx="2">
                  <c:v>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932-4B44-AFF3-D00A5ECFA2F3}"/>
            </c:ext>
          </c:extLst>
        </c:ser>
        <c:ser>
          <c:idx val="1"/>
          <c:order val="1"/>
          <c:tx>
            <c:strRef>
              <c:f>Encuesta!$J$47</c:f>
              <c:strCache>
                <c:ptCount val="1"/>
                <c:pt idx="0">
                  <c:v>%</c:v>
                </c:pt>
              </c:strCache>
            </c:strRef>
          </c:tx>
          <c:cat>
            <c:strRef>
              <c:f>Encuesta!$H$48:$H$50</c:f>
              <c:strCache>
                <c:ptCount val="3"/>
                <c:pt idx="0">
                  <c:v>BUENA</c:v>
                </c:pt>
                <c:pt idx="1">
                  <c:v>REGULAR</c:v>
                </c:pt>
                <c:pt idx="2">
                  <c:v>MALA</c:v>
                </c:pt>
              </c:strCache>
            </c:strRef>
          </c:cat>
          <c:val>
            <c:numRef>
              <c:f>Encuesta!$J$48:$J$51</c:f>
              <c:numCache>
                <c:formatCode>0%</c:formatCode>
                <c:ptCount val="4"/>
                <c:pt idx="0">
                  <c:v>0.44814814814814813</c:v>
                </c:pt>
                <c:pt idx="1">
                  <c:v>0.19259259259259259</c:v>
                </c:pt>
                <c:pt idx="2">
                  <c:v>0.35925925925925928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932-4B44-AFF3-D00A5ECFA2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75816819414205039"/>
          <c:y val="0.44612569262175561"/>
          <c:w val="0.16667708180952692"/>
          <c:h val="0.25115157480314959"/>
        </c:manualLayout>
      </c:layout>
      <c:overlay val="0"/>
    </c:legend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2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26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3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3">
      <a:schemeClr val="dk1"/>
    </cs:effectRef>
    <cs:fontRef idx="minor">
      <a:schemeClr val="tx1"/>
    </cs:fontRef>
  </cs:dataPoint3D>
  <cs:dataPointLine>
    <cs:lnRef idx="1">
      <cs:styleClr val="auto"/>
    </cs:lnRef>
    <cs:lineWidthScale>7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3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3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3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DD37-4BE4-42C7-AC6D-AA3A8B1AEFB9}" type="datetimeFigureOut">
              <a:rPr lang="es-CO" smtClean="0"/>
              <a:t>26/02/2018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6A6B-1BC1-46E6-AAED-0E253527B39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5512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DD37-4BE4-42C7-AC6D-AA3A8B1AEFB9}" type="datetimeFigureOut">
              <a:rPr lang="es-CO" smtClean="0"/>
              <a:t>26/02/2018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6A6B-1BC1-46E6-AAED-0E253527B39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989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DD37-4BE4-42C7-AC6D-AA3A8B1AEFB9}" type="datetimeFigureOut">
              <a:rPr lang="es-CO" smtClean="0"/>
              <a:t>26/02/2018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6A6B-1BC1-46E6-AAED-0E253527B39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4745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DD37-4BE4-42C7-AC6D-AA3A8B1AEFB9}" type="datetimeFigureOut">
              <a:rPr lang="es-CO" smtClean="0"/>
              <a:t>26/02/2018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6A6B-1BC1-46E6-AAED-0E253527B39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8676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DD37-4BE4-42C7-AC6D-AA3A8B1AEFB9}" type="datetimeFigureOut">
              <a:rPr lang="es-CO" smtClean="0"/>
              <a:t>26/02/2018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6A6B-1BC1-46E6-AAED-0E253527B39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74094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DD37-4BE4-42C7-AC6D-AA3A8B1AEFB9}" type="datetimeFigureOut">
              <a:rPr lang="es-CO" smtClean="0"/>
              <a:t>26/02/2018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6A6B-1BC1-46E6-AAED-0E253527B39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66569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DD37-4BE4-42C7-AC6D-AA3A8B1AEFB9}" type="datetimeFigureOut">
              <a:rPr lang="es-CO" smtClean="0"/>
              <a:t>26/02/2018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6A6B-1BC1-46E6-AAED-0E253527B39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09019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DD37-4BE4-42C7-AC6D-AA3A8B1AEFB9}" type="datetimeFigureOut">
              <a:rPr lang="es-CO" smtClean="0"/>
              <a:t>26/02/2018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6A6B-1BC1-46E6-AAED-0E253527B39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02981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DD37-4BE4-42C7-AC6D-AA3A8B1AEFB9}" type="datetimeFigureOut">
              <a:rPr lang="es-CO" smtClean="0"/>
              <a:t>26/02/2018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6A6B-1BC1-46E6-AAED-0E253527B39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52232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DD37-4BE4-42C7-AC6D-AA3A8B1AEFB9}" type="datetimeFigureOut">
              <a:rPr lang="es-CO" smtClean="0"/>
              <a:t>26/02/2018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6A6B-1BC1-46E6-AAED-0E253527B39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83374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CDD37-4BE4-42C7-AC6D-AA3A8B1AEFB9}" type="datetimeFigureOut">
              <a:rPr lang="es-CO" smtClean="0"/>
              <a:t>26/02/2018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86A6B-1BC1-46E6-AAED-0E253527B39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25089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CDD37-4BE4-42C7-AC6D-AA3A8B1AEFB9}" type="datetimeFigureOut">
              <a:rPr lang="es-CO" smtClean="0"/>
              <a:t>26/02/2018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86A6B-1BC1-46E6-AAED-0E253527B39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3198985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83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7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9594521"/>
              </p:ext>
            </p:extLst>
          </p:nvPr>
        </p:nvGraphicFramePr>
        <p:xfrm>
          <a:off x="2174022" y="2418046"/>
          <a:ext cx="5049737" cy="3982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5943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8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16802"/>
              </p:ext>
            </p:extLst>
          </p:nvPr>
        </p:nvGraphicFramePr>
        <p:xfrm>
          <a:off x="2179585" y="2553443"/>
          <a:ext cx="5309961" cy="32737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72417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9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96551359"/>
              </p:ext>
            </p:extLst>
          </p:nvPr>
        </p:nvGraphicFramePr>
        <p:xfrm>
          <a:off x="391657" y="2661692"/>
          <a:ext cx="4247029" cy="2821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1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5681942"/>
              </p:ext>
            </p:extLst>
          </p:nvPr>
        </p:nvGraphicFramePr>
        <p:xfrm>
          <a:off x="4638686" y="2513509"/>
          <a:ext cx="422461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8041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58798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081271" y="1529542"/>
            <a:ext cx="7048578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7200" b="1" dirty="0" smtClean="0">
                <a:solidFill>
                  <a:schemeClr val="bg1">
                    <a:lumMod val="50000"/>
                  </a:schemeClr>
                </a:solidFill>
              </a:rPr>
              <a:t>Gracias</a:t>
            </a:r>
          </a:p>
          <a:p>
            <a:pPr algn="ctr"/>
            <a:r>
              <a:rPr lang="es-CO" sz="5000" b="1" i="1" dirty="0" smtClean="0">
                <a:solidFill>
                  <a:schemeClr val="bg1">
                    <a:lumMod val="50000"/>
                  </a:schemeClr>
                </a:solidFill>
              </a:rPr>
              <a:t>!Somos ciudadanos sirviendo a ciudadanos!</a:t>
            </a:r>
            <a:endParaRPr lang="es-CO" sz="5000" i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54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528</TotalTime>
  <Words>52</Words>
  <Application>Microsoft Office PowerPoint</Application>
  <PresentationFormat>Presentación en pantalla (4:3)</PresentationFormat>
  <Paragraphs>6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ANDRES FELIPE RAMIREZ BARRERA</dc:creator>
  <cp:lastModifiedBy>MARIA MONICA SUAREZ PERILLA</cp:lastModifiedBy>
  <cp:revision>28</cp:revision>
  <dcterms:created xsi:type="dcterms:W3CDTF">2018-02-16T21:57:07Z</dcterms:created>
  <dcterms:modified xsi:type="dcterms:W3CDTF">2018-02-26T18:41:34Z</dcterms:modified>
</cp:coreProperties>
</file>